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57" r:id="rId2"/>
    <p:sldId id="757" r:id="rId3"/>
    <p:sldId id="765" r:id="rId4"/>
    <p:sldId id="758" r:id="rId5"/>
    <p:sldId id="680" r:id="rId6"/>
    <p:sldId id="768" r:id="rId7"/>
    <p:sldId id="779" r:id="rId8"/>
    <p:sldId id="780" r:id="rId9"/>
    <p:sldId id="682" r:id="rId10"/>
    <p:sldId id="769" r:id="rId11"/>
    <p:sldId id="683" r:id="rId12"/>
    <p:sldId id="684" r:id="rId13"/>
    <p:sldId id="770" r:id="rId14"/>
    <p:sldId id="759" r:id="rId15"/>
    <p:sldId id="761" r:id="rId16"/>
    <p:sldId id="772" r:id="rId17"/>
    <p:sldId id="688" r:id="rId18"/>
    <p:sldId id="689" r:id="rId19"/>
    <p:sldId id="690" r:id="rId20"/>
    <p:sldId id="776" r:id="rId21"/>
    <p:sldId id="711" r:id="rId22"/>
    <p:sldId id="679" r:id="rId23"/>
    <p:sldId id="760" r:id="rId24"/>
    <p:sldId id="771" r:id="rId25"/>
    <p:sldId id="763" r:id="rId26"/>
    <p:sldId id="762" r:id="rId27"/>
    <p:sldId id="764" r:id="rId28"/>
    <p:sldId id="777" r:id="rId29"/>
    <p:sldId id="766" r:id="rId30"/>
    <p:sldId id="767" r:id="rId31"/>
    <p:sldId id="713" r:id="rId32"/>
    <p:sldId id="693" r:id="rId33"/>
    <p:sldId id="732" r:id="rId34"/>
    <p:sldId id="707" r:id="rId35"/>
    <p:sldId id="756" r:id="rId36"/>
    <p:sldId id="666" r:id="rId37"/>
    <p:sldId id="667" r:id="rId38"/>
    <p:sldId id="668" r:id="rId39"/>
    <p:sldId id="714" r:id="rId40"/>
    <p:sldId id="670" r:id="rId41"/>
    <p:sldId id="597" r:id="rId42"/>
    <p:sldId id="598" r:id="rId43"/>
    <p:sldId id="599" r:id="rId44"/>
    <p:sldId id="717" r:id="rId45"/>
    <p:sldId id="718" r:id="rId46"/>
    <p:sldId id="719" r:id="rId47"/>
    <p:sldId id="724" r:id="rId48"/>
    <p:sldId id="635" r:id="rId49"/>
    <p:sldId id="751" r:id="rId50"/>
    <p:sldId id="752" r:id="rId51"/>
    <p:sldId id="773" r:id="rId52"/>
    <p:sldId id="778" r:id="rId53"/>
    <p:sldId id="774" r:id="rId54"/>
    <p:sldId id="7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9EECC-70B0-456E-ADE5-21FB39E0C66E}" v="3" dt="2022-06-13T19:22:15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nberger, Daniel" userId="1d150e4a-ea6d-4b23-8a52-7431fe025fb3" providerId="ADAL" clId="{C6A9EECC-70B0-456E-ADE5-21FB39E0C66E}"/>
    <pc:docChg chg="undo redo custSel addSld modSld">
      <pc:chgData name="Weinberger, Daniel" userId="1d150e4a-ea6d-4b23-8a52-7431fe025fb3" providerId="ADAL" clId="{C6A9EECC-70B0-456E-ADE5-21FB39E0C66E}" dt="2022-06-13T19:25:53.327" v="494" actId="20577"/>
      <pc:docMkLst>
        <pc:docMk/>
      </pc:docMkLst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0" sldId="488"/>
        </pc:sldMkLst>
      </pc:sldChg>
      <pc:sldChg chg="modSp mod">
        <pc:chgData name="Weinberger, Daniel" userId="1d150e4a-ea6d-4b23-8a52-7431fe025fb3" providerId="ADAL" clId="{C6A9EECC-70B0-456E-ADE5-21FB39E0C66E}" dt="2022-06-13T19:25:34.383" v="490" actId="14100"/>
        <pc:sldMkLst>
          <pc:docMk/>
          <pc:sldMk cId="1430709761" sldId="682"/>
        </pc:sldMkLst>
        <pc:spChg chg="mod">
          <ac:chgData name="Weinberger, Daniel" userId="1d150e4a-ea6d-4b23-8a52-7431fe025fb3" providerId="ADAL" clId="{C6A9EECC-70B0-456E-ADE5-21FB39E0C66E}" dt="2022-06-13T19:25:34.383" v="490" actId="14100"/>
          <ac:spMkLst>
            <pc:docMk/>
            <pc:sldMk cId="1430709761" sldId="682"/>
            <ac:spMk id="2" creationId="{F0D0AF5F-BF1C-49AC-977B-09414FC56828}"/>
          </ac:spMkLst>
        </pc:spChg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16242133" sldId="68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072538106" sldId="68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698840933" sldId="68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19683791" sldId="68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36442616" sldId="6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8524600" sldId="68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892244369" sldId="69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658784868" sldId="693"/>
        </pc:sldMkLst>
      </pc:sldChg>
      <pc:sldChg chg="modSp add mod">
        <pc:chgData name="Weinberger, Daniel" userId="1d150e4a-ea6d-4b23-8a52-7431fe025fb3" providerId="ADAL" clId="{C6A9EECC-70B0-456E-ADE5-21FB39E0C66E}" dt="2022-06-13T19:25:53.327" v="494" actId="20577"/>
        <pc:sldMkLst>
          <pc:docMk/>
          <pc:sldMk cId="791513396" sldId="711"/>
        </pc:sldMkLst>
        <pc:spChg chg="mod">
          <ac:chgData name="Weinberger, Daniel" userId="1d150e4a-ea6d-4b23-8a52-7431fe025fb3" providerId="ADAL" clId="{C6A9EECC-70B0-456E-ADE5-21FB39E0C66E}" dt="2022-06-13T19:25:53.327" v="494" actId="20577"/>
          <ac:spMkLst>
            <pc:docMk/>
            <pc:sldMk cId="791513396" sldId="711"/>
            <ac:spMk id="4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73795587" sldId="71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546503355" sldId="71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683658537" sldId="73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805990681" sldId="73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579384242" sldId="73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02147387" sldId="73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5358669" sldId="73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81605404" sldId="75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71074561" sldId="756"/>
        </pc:sldMkLst>
      </pc:sldChg>
      <pc:sldChg chg="new">
        <pc:chgData name="Weinberger, Daniel" userId="1d150e4a-ea6d-4b23-8a52-7431fe025fb3" providerId="ADAL" clId="{C6A9EECC-70B0-456E-ADE5-21FB39E0C66E}" dt="2022-05-19T19:42:51.625" v="0" actId="680"/>
        <pc:sldMkLst>
          <pc:docMk/>
          <pc:sldMk cId="124272834" sldId="77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62418555" sldId="77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425801949" sldId="77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29413841" sldId="77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264443462" sldId="77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110922208" sldId="776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7365223" sldId="77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73776802" sldId="77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478445148" sldId="779"/>
        </pc:sldMkLst>
      </pc:sldChg>
      <pc:sldChg chg="addSp delSp modSp new mod">
        <pc:chgData name="Weinberger, Daniel" userId="1d150e4a-ea6d-4b23-8a52-7431fe025fb3" providerId="ADAL" clId="{C6A9EECC-70B0-456E-ADE5-21FB39E0C66E}" dt="2022-06-13T19:23:26.444" v="59" actId="208"/>
        <pc:sldMkLst>
          <pc:docMk/>
          <pc:sldMk cId="4053137362" sldId="779"/>
        </pc:sldMkLst>
        <pc:spChg chg="mod">
          <ac:chgData name="Weinberger, Daniel" userId="1d150e4a-ea6d-4b23-8a52-7431fe025fb3" providerId="ADAL" clId="{C6A9EECC-70B0-456E-ADE5-21FB39E0C66E}" dt="2022-06-13T19:21:17.630" v="33" actId="20577"/>
          <ac:spMkLst>
            <pc:docMk/>
            <pc:sldMk cId="4053137362" sldId="779"/>
            <ac:spMk id="2" creationId="{3023D86C-A775-432A-84F9-7491F3F46873}"/>
          </ac:spMkLst>
        </pc:spChg>
        <pc:spChg chg="add del">
          <ac:chgData name="Weinberger, Daniel" userId="1d150e4a-ea6d-4b23-8a52-7431fe025fb3" providerId="ADAL" clId="{C6A9EECC-70B0-456E-ADE5-21FB39E0C66E}" dt="2022-06-13T19:22:46.527" v="49" actId="22"/>
          <ac:spMkLst>
            <pc:docMk/>
            <pc:sldMk cId="4053137362" sldId="779"/>
            <ac:spMk id="6" creationId="{81195D20-DFE2-4A49-905A-934BBD7E181F}"/>
          </ac:spMkLst>
        </pc:spChg>
        <pc:spChg chg="add mod">
          <ac:chgData name="Weinberger, Daniel" userId="1d150e4a-ea6d-4b23-8a52-7431fe025fb3" providerId="ADAL" clId="{C6A9EECC-70B0-456E-ADE5-21FB39E0C66E}" dt="2022-06-13T19:23:01.945" v="56" actId="1076"/>
          <ac:spMkLst>
            <pc:docMk/>
            <pc:sldMk cId="4053137362" sldId="779"/>
            <ac:spMk id="8" creationId="{3452BC15-F6AC-4CD0-811A-92229BCE8860}"/>
          </ac:spMkLst>
        </pc:spChg>
        <pc:spChg chg="add mod">
          <ac:chgData name="Weinberger, Daniel" userId="1d150e4a-ea6d-4b23-8a52-7431fe025fb3" providerId="ADAL" clId="{C6A9EECC-70B0-456E-ADE5-21FB39E0C66E}" dt="2022-06-13T19:23:26.444" v="59" actId="208"/>
          <ac:spMkLst>
            <pc:docMk/>
            <pc:sldMk cId="4053137362" sldId="779"/>
            <ac:spMk id="9" creationId="{B936C5E5-92E8-4F89-A4A3-FF1D3F9251B4}"/>
          </ac:spMkLst>
        </pc:spChg>
        <pc:picChg chg="add mod modCrop">
          <ac:chgData name="Weinberger, Daniel" userId="1d150e4a-ea6d-4b23-8a52-7431fe025fb3" providerId="ADAL" clId="{C6A9EECC-70B0-456E-ADE5-21FB39E0C66E}" dt="2022-06-13T19:22:52.199" v="55" actId="1076"/>
          <ac:picMkLst>
            <pc:docMk/>
            <pc:sldMk cId="4053137362" sldId="779"/>
            <ac:picMk id="4" creationId="{C8C09526-2F67-400F-AEF6-945AD23981D9}"/>
          </ac:picMkLst>
        </pc:picChg>
      </pc:sldChg>
      <pc:sldChg chg="modSp new mod">
        <pc:chgData name="Weinberger, Daniel" userId="1d150e4a-ea6d-4b23-8a52-7431fe025fb3" providerId="ADAL" clId="{C6A9EECC-70B0-456E-ADE5-21FB39E0C66E}" dt="2022-06-13T19:24:51.894" v="399" actId="20577"/>
        <pc:sldMkLst>
          <pc:docMk/>
          <pc:sldMk cId="1535873479" sldId="780"/>
        </pc:sldMkLst>
        <pc:spChg chg="mod">
          <ac:chgData name="Weinberger, Daniel" userId="1d150e4a-ea6d-4b23-8a52-7431fe025fb3" providerId="ADAL" clId="{C6A9EECC-70B0-456E-ADE5-21FB39E0C66E}" dt="2022-06-13T19:23:40.755" v="119" actId="20577"/>
          <ac:spMkLst>
            <pc:docMk/>
            <pc:sldMk cId="1535873479" sldId="780"/>
            <ac:spMk id="2" creationId="{27C5346B-D1F7-40A4-BA95-043F88C4F192}"/>
          </ac:spMkLst>
        </pc:spChg>
        <pc:spChg chg="mod">
          <ac:chgData name="Weinberger, Daniel" userId="1d150e4a-ea6d-4b23-8a52-7431fe025fb3" providerId="ADAL" clId="{C6A9EECC-70B0-456E-ADE5-21FB39E0C66E}" dt="2022-06-13T19:24:51.894" v="399" actId="20577"/>
          <ac:spMkLst>
            <pc:docMk/>
            <pc:sldMk cId="1535873479" sldId="780"/>
            <ac:spMk id="3" creationId="{183FE3E1-BA94-4162-B73E-A0CFBFCE5FBC}"/>
          </ac:spMkLst>
        </pc:spChg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279029117" sldId="78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43658504" sldId="781"/>
        </pc:sldMkLst>
      </pc:sldChg>
      <pc:sldChg chg="new">
        <pc:chgData name="Weinberger, Daniel" userId="1d150e4a-ea6d-4b23-8a52-7431fe025fb3" providerId="ADAL" clId="{C6A9EECC-70B0-456E-ADE5-21FB39E0C66E}" dt="2022-05-19T19:43:42.853" v="2" actId="680"/>
        <pc:sldMkLst>
          <pc:docMk/>
          <pc:sldMk cId="3544628177" sldId="7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89471727" sldId="99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064201949" sldId="105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63940269" sldId="107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668067282" sldId="108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217726755" sldId="108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980469547" sldId="10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922191342" sldId="1085"/>
        </pc:sldMkLst>
      </pc:sldChg>
      <pc:sldChg chg="modSp add mod">
        <pc:chgData name="Weinberger, Daniel" userId="1d150e4a-ea6d-4b23-8a52-7431fe025fb3" providerId="ADAL" clId="{C6A9EECC-70B0-456E-ADE5-21FB39E0C66E}" dt="2022-05-19T19:44:39.257" v="4" actId="27636"/>
        <pc:sldMkLst>
          <pc:docMk/>
          <pc:sldMk cId="880404595" sldId="1086"/>
        </pc:sldMkLst>
        <pc:spChg chg="mod">
          <ac:chgData name="Weinberger, Daniel" userId="1d150e4a-ea6d-4b23-8a52-7431fe025fb3" providerId="ADAL" clId="{C6A9EECC-70B0-456E-ADE5-21FB39E0C66E}" dt="2022-05-19T19:44:39.257" v="4" actId="27636"/>
          <ac:spMkLst>
            <pc:docMk/>
            <pc:sldMk cId="880404595" sldId="1086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419694" sldId="1087"/>
        </pc:sldMkLst>
      </pc:sldChg>
      <pc:sldChg chg="modSp add mod">
        <pc:chgData name="Weinberger, Daniel" userId="1d150e4a-ea6d-4b23-8a52-7431fe025fb3" providerId="ADAL" clId="{C6A9EECC-70B0-456E-ADE5-21FB39E0C66E}" dt="2022-05-19T19:44:39.265" v="5" actId="27636"/>
        <pc:sldMkLst>
          <pc:docMk/>
          <pc:sldMk cId="270224342" sldId="1088"/>
        </pc:sldMkLst>
        <pc:spChg chg="mod">
          <ac:chgData name="Weinberger, Daniel" userId="1d150e4a-ea6d-4b23-8a52-7431fe025fb3" providerId="ADAL" clId="{C6A9EECC-70B0-456E-ADE5-21FB39E0C66E}" dt="2022-05-19T19:44:39.265" v="5" actId="27636"/>
          <ac:spMkLst>
            <pc:docMk/>
            <pc:sldMk cId="270224342" sldId="1088"/>
            <ac:spMk id="3" creationId="{99C673AC-38D1-489B-B9AD-78FF8D31481F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724340595" sldId="1108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261852322" sldId="1110"/>
        </pc:sldMkLst>
      </pc:sldChg>
      <pc:sldChg chg="modSp add mod">
        <pc:chgData name="Weinberger, Daniel" userId="1d150e4a-ea6d-4b23-8a52-7431fe025fb3" providerId="ADAL" clId="{C6A9EECC-70B0-456E-ADE5-21FB39E0C66E}" dt="2022-05-19T19:44:39.275" v="6" actId="27636"/>
        <pc:sldMkLst>
          <pc:docMk/>
          <pc:sldMk cId="1763880894" sldId="1111"/>
        </pc:sldMkLst>
        <pc:spChg chg="mod">
          <ac:chgData name="Weinberger, Daniel" userId="1d150e4a-ea6d-4b23-8a52-7431fe025fb3" providerId="ADAL" clId="{C6A9EECC-70B0-456E-ADE5-21FB39E0C66E}" dt="2022-05-19T19:44:39.275" v="6" actId="27636"/>
          <ac:spMkLst>
            <pc:docMk/>
            <pc:sldMk cId="1763880894" sldId="1111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436190750" sldId="111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528686684" sldId="1113"/>
        </pc:sldMkLst>
      </pc:sldChg>
      <pc:sldChg chg="modSp add mod">
        <pc:chgData name="Weinberger, Daniel" userId="1d150e4a-ea6d-4b23-8a52-7431fe025fb3" providerId="ADAL" clId="{C6A9EECC-70B0-456E-ADE5-21FB39E0C66E}" dt="2022-05-19T19:44:39.279" v="7" actId="27636"/>
        <pc:sldMkLst>
          <pc:docMk/>
          <pc:sldMk cId="2333687203" sldId="1116"/>
        </pc:sldMkLst>
        <pc:spChg chg="mod">
          <ac:chgData name="Weinberger, Daniel" userId="1d150e4a-ea6d-4b23-8a52-7431fe025fb3" providerId="ADAL" clId="{C6A9EECC-70B0-456E-ADE5-21FB39E0C66E}" dt="2022-05-19T19:44:39.279" v="7" actId="27636"/>
          <ac:spMkLst>
            <pc:docMk/>
            <pc:sldMk cId="2333687203" sldId="1116"/>
            <ac:spMk id="4" creationId="{98291873-70AD-4286-BFDD-BB59F905695D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30435545" sldId="1125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19210847" sldId="1126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645955321" sldId="1127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87873881" sldId="112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241231076" sldId="113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07686146" sldId="113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79271782" sldId="113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116161663" sldId="1133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702068" sldId="11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45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210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accineevaluationworkshop.github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520854/" TargetMode="External"/><Relationship Id="rId2" Type="http://schemas.openxmlformats.org/officeDocument/2006/relationships/hyperlink" Target="https://pubmed.ncbi.nlm.nih.gov/281541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33447734/" TargetMode="External"/><Relationship Id="rId5" Type="http://schemas.openxmlformats.org/officeDocument/2006/relationships/hyperlink" Target="https://pubmed.ncbi.nlm.nih.gov/33117962/" TargetMode="External"/><Relationship Id="rId4" Type="http://schemas.openxmlformats.org/officeDocument/2006/relationships/hyperlink" Target="https://pubmed.ncbi.nlm.nih.gov/28767518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ISPPPD WS1: 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7F64-348B-4613-B4FC-4CD40101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The major challenge: Estimating the counterfactual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FCEF06-E83A-492D-8BE2-E8283C71B371}"/>
              </a:ext>
            </a:extLst>
          </p:cNvPr>
          <p:cNvSpPr txBox="1">
            <a:spLocks/>
          </p:cNvSpPr>
          <p:nvPr/>
        </p:nvSpPr>
        <p:spPr>
          <a:xfrm>
            <a:off x="1485900" y="1622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“What would have happened if the vaccine had not been introduced?”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D9ACF-DB0F-46AE-9AD6-634F6546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44" y="2862263"/>
            <a:ext cx="5848350" cy="329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7555-E3F5-4410-969B-8A7235D3D5AF}"/>
              </a:ext>
            </a:extLst>
          </p:cNvPr>
          <p:cNvSpPr txBox="1"/>
          <p:nvPr/>
        </p:nvSpPr>
        <p:spPr>
          <a:xfrm>
            <a:off x="1485900" y="6262042"/>
            <a:ext cx="10225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counterfactual is based on extrapolations from the pre-vaccine period</a:t>
            </a:r>
          </a:p>
        </p:txBody>
      </p:sp>
    </p:spTree>
    <p:extLst>
      <p:ext uri="{BB962C8B-B14F-4D97-AF65-F5344CB8AC3E}">
        <p14:creationId xmlns:p14="http://schemas.microsoft.com/office/powerpoint/2010/main" val="420789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8632E1D4-2FFF-4161-90BC-0410C5625F27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3C289-E105-47EE-84BB-097E42CE6DBF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5C53-381A-4D87-A3B3-9037EFF68FC0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39AC7-3ACE-4281-B7CA-8B6DC172D9EF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A673FA-BE0F-449D-B731-1E87D3855AF0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1D09DC-0E3C-4317-B1AF-96E031B32B1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5945D-8454-4F63-8E47-0F54D274BA2A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Estimating the effect of  a vaccine from a time series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BF0-9E6B-49B5-8E2E-3F1AF21F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types of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D0234-67C1-4E01-846F-0654CBD482EA}"/>
              </a:ext>
            </a:extLst>
          </p:cNvPr>
          <p:cNvSpPr txBox="1"/>
          <p:nvPr/>
        </p:nvSpPr>
        <p:spPr>
          <a:xfrm>
            <a:off x="3347680" y="3102001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0EB4-0C83-43AD-972B-98594CCB8465}"/>
              </a:ext>
            </a:extLst>
          </p:cNvPr>
          <p:cNvSpPr txBox="1"/>
          <p:nvPr/>
        </p:nvSpPr>
        <p:spPr>
          <a:xfrm>
            <a:off x="5848691" y="3080782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Interrupted time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E50BC-6DF8-403D-879C-9BC7FBA48E00}"/>
              </a:ext>
            </a:extLst>
          </p:cNvPr>
          <p:cNvSpPr txBox="1"/>
          <p:nvPr/>
        </p:nvSpPr>
        <p:spPr>
          <a:xfrm>
            <a:off x="278679" y="3038474"/>
            <a:ext cx="256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Synthetic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543E8-BBC3-4094-9548-6A60C9FA1727}"/>
              </a:ext>
            </a:extLst>
          </p:cNvPr>
          <p:cNvSpPr txBox="1"/>
          <p:nvPr/>
        </p:nvSpPr>
        <p:spPr>
          <a:xfrm>
            <a:off x="6974581" y="1795774"/>
            <a:ext cx="4946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Fit model to full time series, compare </a:t>
            </a:r>
          </a:p>
          <a:p>
            <a:pPr algn="ctr"/>
            <a:r>
              <a:rPr lang="en-US" sz="2000" dirty="0"/>
              <a:t>model fitted changes to extrapolated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B094C-D624-4437-A8FE-1160B48AF1A3}"/>
              </a:ext>
            </a:extLst>
          </p:cNvPr>
          <p:cNvSpPr txBox="1"/>
          <p:nvPr/>
        </p:nvSpPr>
        <p:spPr>
          <a:xfrm>
            <a:off x="179733" y="1754217"/>
            <a:ext cx="452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Fit model to pre-vaccine period only, </a:t>
            </a:r>
          </a:p>
          <a:p>
            <a:pPr algn="ctr"/>
            <a:r>
              <a:rPr lang="en-US" sz="2000" dirty="0"/>
              <a:t>then extrapolate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3F5FF-8E52-4AF2-BEAE-D37D27F4BFBF}"/>
              </a:ext>
            </a:extLst>
          </p:cNvPr>
          <p:cNvSpPr txBox="1"/>
          <p:nvPr/>
        </p:nvSpPr>
        <p:spPr>
          <a:xfrm>
            <a:off x="4097183" y="5203872"/>
            <a:ext cx="199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adjustment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using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6DE19-4772-40BB-8555-2339A41D217F}"/>
              </a:ext>
            </a:extLst>
          </p:cNvPr>
          <p:cNvSpPr txBox="1"/>
          <p:nvPr/>
        </p:nvSpPr>
        <p:spPr>
          <a:xfrm>
            <a:off x="7104716" y="5203872"/>
            <a:ext cx="234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comparison</a:t>
            </a:r>
            <a:r>
              <a:rPr lang="en-US" sz="2000" dirty="0"/>
              <a:t> to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64D2C-897A-45B5-A45B-A25BC70BBC77}"/>
              </a:ext>
            </a:extLst>
          </p:cNvPr>
          <p:cNvSpPr txBox="1"/>
          <p:nvPr/>
        </p:nvSpPr>
        <p:spPr>
          <a:xfrm>
            <a:off x="6066255" y="5911758"/>
            <a:ext cx="18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 controls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AB7D983-8ED6-4EA6-84DE-25CBBED21160}"/>
              </a:ext>
            </a:extLst>
          </p:cNvPr>
          <p:cNvSpPr/>
          <p:nvPr/>
        </p:nvSpPr>
        <p:spPr>
          <a:xfrm rot="5400000">
            <a:off x="2315246" y="1734708"/>
            <a:ext cx="549153" cy="2058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3C45276-9460-4DB2-A932-EA01EAB625A8}"/>
              </a:ext>
            </a:extLst>
          </p:cNvPr>
          <p:cNvSpPr/>
          <p:nvPr/>
        </p:nvSpPr>
        <p:spPr>
          <a:xfrm rot="5400000">
            <a:off x="8726889" y="1067948"/>
            <a:ext cx="549153" cy="35293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3A67470-9DB1-4531-9F90-123BC3043260}"/>
              </a:ext>
            </a:extLst>
          </p:cNvPr>
          <p:cNvSpPr/>
          <p:nvPr/>
        </p:nvSpPr>
        <p:spPr>
          <a:xfrm rot="16200000">
            <a:off x="6803929" y="1706390"/>
            <a:ext cx="549153" cy="6357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3A698-15C2-4DEC-B767-60DA624BF2D9}"/>
              </a:ext>
            </a:extLst>
          </p:cNvPr>
          <p:cNvSpPr txBox="1"/>
          <p:nvPr/>
        </p:nvSpPr>
        <p:spPr>
          <a:xfrm>
            <a:off x="9447662" y="3061906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Pre-post analysis</a:t>
            </a:r>
          </a:p>
        </p:txBody>
      </p:sp>
    </p:spTree>
    <p:extLst>
      <p:ext uri="{BB962C8B-B14F-4D97-AF65-F5344CB8AC3E}">
        <p14:creationId xmlns:p14="http://schemas.microsoft.com/office/powerpoint/2010/main" val="7513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15C1-E754-4F97-A0DA-B843B55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908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simple models, </a:t>
            </a:r>
            <a:br>
              <a:rPr lang="en-US" dirty="0"/>
            </a:br>
            <a:r>
              <a:rPr lang="en-US" dirty="0"/>
              <a:t>extrapolated from pre-vaccine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DB41A-C0BC-4A19-8808-B5975B886761}"/>
              </a:ext>
            </a:extLst>
          </p:cNvPr>
          <p:cNvSpPr txBox="1"/>
          <p:nvPr/>
        </p:nvSpPr>
        <p:spPr>
          <a:xfrm>
            <a:off x="2219325" y="4032042"/>
            <a:ext cx="880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Observed vs expected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212367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2329" y="692358"/>
            <a:ext cx="4032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~ Poisson(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 = 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590" y="2005482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01D4-AA08-4687-B6CC-ADEA443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8055B-D572-4839-974B-AF68A97A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Harmonics</a:t>
            </a:r>
          </a:p>
          <a:p>
            <a:endParaRPr lang="en-US" dirty="0"/>
          </a:p>
          <a:p>
            <a:r>
              <a:rPr lang="en-US" dirty="0"/>
              <a:t>Monthly categorical variables</a:t>
            </a:r>
          </a:p>
          <a:p>
            <a:pPr lvl="1"/>
            <a:r>
              <a:rPr lang="en-US" dirty="0"/>
              <a:t>Estimates average in each month and adjusts expected value accordingly</a:t>
            </a:r>
          </a:p>
          <a:p>
            <a:endParaRPr lang="en-US" dirty="0"/>
          </a:p>
          <a:p>
            <a:r>
              <a:rPr lang="en-US" dirty="0"/>
              <a:t>Seasonal ARIMA (e.g., 12 month lags in the data)</a:t>
            </a:r>
          </a:p>
          <a:p>
            <a:pPr lvl="1"/>
            <a:r>
              <a:rPr lang="en-US" dirty="0"/>
              <a:t>Seasonal differences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– X</a:t>
            </a:r>
            <a:r>
              <a:rPr lang="en-US" baseline="-25000" dirty="0"/>
              <a:t>t-12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 spline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9B5A09-7BBC-4208-94D5-BC43F0A14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49" b="35861"/>
          <a:stretch/>
        </p:blipFill>
        <p:spPr>
          <a:xfrm>
            <a:off x="3199308" y="1551750"/>
            <a:ext cx="7127316" cy="11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61117" y="1216259"/>
            <a:ext cx="5119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2688621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02871" y="1188543"/>
            <a:ext cx="51196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870" y="2752977"/>
            <a:ext cx="7174230" cy="40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428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Pneumonia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 err="1">
                <a:solidFill>
                  <a:schemeClr val="tx2"/>
                </a:solidFill>
              </a:rPr>
              <a:t>~Poisson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>
                <a:solidFill>
                  <a:schemeClr val="tx2"/>
                </a:solidFill>
              </a:rPr>
              <a:t>Log(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868" y="2209602"/>
            <a:ext cx="8480628" cy="437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7942811" y="4397752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 Cynthia Schuck-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Paim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33E3-3EA9-49D6-B6AB-50A8A519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Interrupted time series (ITS) models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821F-8D1D-47C4-A6F3-1476EDC4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to the entire time series (pre and post)</a:t>
            </a:r>
          </a:p>
          <a:p>
            <a:r>
              <a:rPr lang="en-US" dirty="0"/>
              <a:t>Advantage: explicitly tests and quantifies the vaccine-associated change within the regression model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Need to specify when change in disease rates will occur</a:t>
            </a:r>
          </a:p>
          <a:p>
            <a:pPr lvl="1"/>
            <a:r>
              <a:rPr lang="en-US" dirty="0"/>
              <a:t>Counterfactual is still effectively based on extrapolation from the pre-vaccine period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CA286-91CE-45DF-98F5-711AEC35FD99}"/>
              </a:ext>
            </a:extLst>
          </p:cNvPr>
          <p:cNvSpPr txBox="1"/>
          <p:nvPr/>
        </p:nvSpPr>
        <p:spPr>
          <a:xfrm>
            <a:off x="771525" y="5460355"/>
            <a:ext cx="1099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Fitted value vs expected(Extrapolation)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508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30642" y="1868346"/>
            <a:ext cx="10617566" cy="4525963"/>
          </a:xfrm>
        </p:spPr>
        <p:txBody>
          <a:bodyPr>
            <a:normAutofit/>
          </a:bodyPr>
          <a:lstStyle/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Fitted value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dirty="0"/>
              <a:t>=exp(b+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Counterfactual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baseline="-25000" dirty="0"/>
              <a:t> </a:t>
            </a:r>
            <a:r>
              <a:rPr lang="en-US" sz="2800" dirty="0"/>
              <a:t>=exp(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6658" y="4265754"/>
            <a:ext cx="11760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-Fit to the full time series (pre and post)</a:t>
            </a:r>
          </a:p>
          <a:p>
            <a:r>
              <a:rPr lang="en-US" sz="2800" dirty="0"/>
              <a:t>-“Does slope or level significantly change at time q”</a:t>
            </a:r>
          </a:p>
          <a:p>
            <a:endParaRPr lang="en-US" sz="2800" dirty="0"/>
          </a:p>
          <a:p>
            <a:r>
              <a:rPr lang="en-US" sz="2800" dirty="0"/>
              <a:t>- </a:t>
            </a:r>
            <a:r>
              <a:rPr lang="en-US" sz="2800" b="1" u="sng" dirty="0"/>
              <a:t>More useful</a:t>
            </a:r>
            <a:r>
              <a:rPr lang="en-US" sz="2800" dirty="0"/>
              <a:t>: Estimate impact at each time point or in aggregate </a:t>
            </a:r>
            <a:r>
              <a:rPr lang="en-US" sz="2800"/>
              <a:t>by comparing </a:t>
            </a:r>
            <a:r>
              <a:rPr lang="en-US" sz="2800" dirty="0"/>
              <a:t>fitted and counterfactual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23" y="2239064"/>
            <a:ext cx="4106153" cy="2109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229112" y="357424"/>
            <a:ext cx="119628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Testing for a change in trend within the model: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8C3D9-EC10-430C-A5B5-05C81E3E740E}"/>
              </a:ext>
            </a:extLst>
          </p:cNvPr>
          <p:cNvSpPr txBox="1"/>
          <p:nvPr/>
        </p:nvSpPr>
        <p:spPr>
          <a:xfrm rot="1872708">
            <a:off x="9923818" y="3301531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C5C2-C689-4028-9667-3EAFE7B921A5}"/>
              </a:ext>
            </a:extLst>
          </p:cNvPr>
          <p:cNvSpPr txBox="1"/>
          <p:nvPr/>
        </p:nvSpPr>
        <p:spPr>
          <a:xfrm rot="993248">
            <a:off x="10123893" y="2882384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counterfactual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3B83E9-3793-47D5-9520-EF1FBB89D1E4}"/>
              </a:ext>
            </a:extLst>
          </p:cNvPr>
          <p:cNvSpPr/>
          <p:nvPr/>
        </p:nvSpPr>
        <p:spPr>
          <a:xfrm>
            <a:off x="8010525" y="2305050"/>
            <a:ext cx="3019689" cy="1400175"/>
          </a:xfrm>
          <a:custGeom>
            <a:avLst/>
            <a:gdLst>
              <a:gd name="connsiteX0" fmla="*/ 0 w 3019689"/>
              <a:gd name="connsiteY0" fmla="*/ 323850 h 1400175"/>
              <a:gd name="connsiteX1" fmla="*/ 47625 w 3019689"/>
              <a:gd name="connsiteY1" fmla="*/ 276225 h 1400175"/>
              <a:gd name="connsiteX2" fmla="*/ 66675 w 3019689"/>
              <a:gd name="connsiteY2" fmla="*/ 238125 h 1400175"/>
              <a:gd name="connsiteX3" fmla="*/ 104775 w 3019689"/>
              <a:gd name="connsiteY3" fmla="*/ 190500 h 1400175"/>
              <a:gd name="connsiteX4" fmla="*/ 180975 w 3019689"/>
              <a:gd name="connsiteY4" fmla="*/ 114300 h 1400175"/>
              <a:gd name="connsiteX5" fmla="*/ 209550 w 3019689"/>
              <a:gd name="connsiteY5" fmla="*/ 66675 h 1400175"/>
              <a:gd name="connsiteX6" fmla="*/ 219075 w 3019689"/>
              <a:gd name="connsiteY6" fmla="*/ 38100 h 1400175"/>
              <a:gd name="connsiteX7" fmla="*/ 238125 w 3019689"/>
              <a:gd name="connsiteY7" fmla="*/ 0 h 1400175"/>
              <a:gd name="connsiteX8" fmla="*/ 295275 w 3019689"/>
              <a:gd name="connsiteY8" fmla="*/ 95250 h 1400175"/>
              <a:gd name="connsiteX9" fmla="*/ 304800 w 3019689"/>
              <a:gd name="connsiteY9" fmla="*/ 295275 h 1400175"/>
              <a:gd name="connsiteX10" fmla="*/ 352425 w 3019689"/>
              <a:gd name="connsiteY10" fmla="*/ 257175 h 1400175"/>
              <a:gd name="connsiteX11" fmla="*/ 438150 w 3019689"/>
              <a:gd name="connsiteY11" fmla="*/ 190500 h 1400175"/>
              <a:gd name="connsiteX12" fmla="*/ 581025 w 3019689"/>
              <a:gd name="connsiteY12" fmla="*/ 200025 h 1400175"/>
              <a:gd name="connsiteX13" fmla="*/ 619125 w 3019689"/>
              <a:gd name="connsiteY13" fmla="*/ 314325 h 1400175"/>
              <a:gd name="connsiteX14" fmla="*/ 628650 w 3019689"/>
              <a:gd name="connsiteY14" fmla="*/ 352425 h 1400175"/>
              <a:gd name="connsiteX15" fmla="*/ 676275 w 3019689"/>
              <a:gd name="connsiteY15" fmla="*/ 419100 h 1400175"/>
              <a:gd name="connsiteX16" fmla="*/ 733425 w 3019689"/>
              <a:gd name="connsiteY16" fmla="*/ 390525 h 1400175"/>
              <a:gd name="connsiteX17" fmla="*/ 762000 w 3019689"/>
              <a:gd name="connsiteY17" fmla="*/ 361950 h 1400175"/>
              <a:gd name="connsiteX18" fmla="*/ 800100 w 3019689"/>
              <a:gd name="connsiteY18" fmla="*/ 333375 h 1400175"/>
              <a:gd name="connsiteX19" fmla="*/ 828675 w 3019689"/>
              <a:gd name="connsiteY19" fmla="*/ 295275 h 1400175"/>
              <a:gd name="connsiteX20" fmla="*/ 876300 w 3019689"/>
              <a:gd name="connsiteY20" fmla="*/ 266700 h 1400175"/>
              <a:gd name="connsiteX21" fmla="*/ 952500 w 3019689"/>
              <a:gd name="connsiteY21" fmla="*/ 209550 h 1400175"/>
              <a:gd name="connsiteX22" fmla="*/ 981075 w 3019689"/>
              <a:gd name="connsiteY22" fmla="*/ 219075 h 1400175"/>
              <a:gd name="connsiteX23" fmla="*/ 1009650 w 3019689"/>
              <a:gd name="connsiteY23" fmla="*/ 285750 h 1400175"/>
              <a:gd name="connsiteX24" fmla="*/ 1019175 w 3019689"/>
              <a:gd name="connsiteY24" fmla="*/ 542925 h 1400175"/>
              <a:gd name="connsiteX25" fmla="*/ 1114425 w 3019689"/>
              <a:gd name="connsiteY25" fmla="*/ 533400 h 1400175"/>
              <a:gd name="connsiteX26" fmla="*/ 1152525 w 3019689"/>
              <a:gd name="connsiteY26" fmla="*/ 504825 h 1400175"/>
              <a:gd name="connsiteX27" fmla="*/ 1219200 w 3019689"/>
              <a:gd name="connsiteY27" fmla="*/ 438150 h 1400175"/>
              <a:gd name="connsiteX28" fmla="*/ 1304925 w 3019689"/>
              <a:gd name="connsiteY28" fmla="*/ 390525 h 1400175"/>
              <a:gd name="connsiteX29" fmla="*/ 1390650 w 3019689"/>
              <a:gd name="connsiteY29" fmla="*/ 314325 h 1400175"/>
              <a:gd name="connsiteX30" fmla="*/ 1447800 w 3019689"/>
              <a:gd name="connsiteY30" fmla="*/ 638175 h 1400175"/>
              <a:gd name="connsiteX31" fmla="*/ 1514475 w 3019689"/>
              <a:gd name="connsiteY31" fmla="*/ 619125 h 1400175"/>
              <a:gd name="connsiteX32" fmla="*/ 1647825 w 3019689"/>
              <a:gd name="connsiteY32" fmla="*/ 495300 h 1400175"/>
              <a:gd name="connsiteX33" fmla="*/ 1676400 w 3019689"/>
              <a:gd name="connsiteY33" fmla="*/ 457200 h 1400175"/>
              <a:gd name="connsiteX34" fmla="*/ 1752600 w 3019689"/>
              <a:gd name="connsiteY34" fmla="*/ 390525 h 1400175"/>
              <a:gd name="connsiteX35" fmla="*/ 1771650 w 3019689"/>
              <a:gd name="connsiteY35" fmla="*/ 438150 h 1400175"/>
              <a:gd name="connsiteX36" fmla="*/ 1828800 w 3019689"/>
              <a:gd name="connsiteY36" fmla="*/ 666750 h 1400175"/>
              <a:gd name="connsiteX37" fmla="*/ 1866900 w 3019689"/>
              <a:gd name="connsiteY37" fmla="*/ 628650 h 1400175"/>
              <a:gd name="connsiteX38" fmla="*/ 1933575 w 3019689"/>
              <a:gd name="connsiteY38" fmla="*/ 790575 h 1400175"/>
              <a:gd name="connsiteX39" fmla="*/ 1952625 w 3019689"/>
              <a:gd name="connsiteY39" fmla="*/ 733425 h 1400175"/>
              <a:gd name="connsiteX40" fmla="*/ 2047875 w 3019689"/>
              <a:gd name="connsiteY40" fmla="*/ 685800 h 1400175"/>
              <a:gd name="connsiteX41" fmla="*/ 2000250 w 3019689"/>
              <a:gd name="connsiteY41" fmla="*/ 895350 h 1400175"/>
              <a:gd name="connsiteX42" fmla="*/ 2009775 w 3019689"/>
              <a:gd name="connsiteY42" fmla="*/ 962025 h 1400175"/>
              <a:gd name="connsiteX43" fmla="*/ 2152650 w 3019689"/>
              <a:gd name="connsiteY43" fmla="*/ 933450 h 1400175"/>
              <a:gd name="connsiteX44" fmla="*/ 2228850 w 3019689"/>
              <a:gd name="connsiteY44" fmla="*/ 904875 h 1400175"/>
              <a:gd name="connsiteX45" fmla="*/ 2286000 w 3019689"/>
              <a:gd name="connsiteY45" fmla="*/ 933450 h 1400175"/>
              <a:gd name="connsiteX46" fmla="*/ 2295525 w 3019689"/>
              <a:gd name="connsiteY46" fmla="*/ 1028700 h 1400175"/>
              <a:gd name="connsiteX47" fmla="*/ 2409825 w 3019689"/>
              <a:gd name="connsiteY47" fmla="*/ 962025 h 1400175"/>
              <a:gd name="connsiteX48" fmla="*/ 2466975 w 3019689"/>
              <a:gd name="connsiteY48" fmla="*/ 1009650 h 1400175"/>
              <a:gd name="connsiteX49" fmla="*/ 2476500 w 3019689"/>
              <a:gd name="connsiteY49" fmla="*/ 1181100 h 1400175"/>
              <a:gd name="connsiteX50" fmla="*/ 2486025 w 3019689"/>
              <a:gd name="connsiteY50" fmla="*/ 1209675 h 1400175"/>
              <a:gd name="connsiteX51" fmla="*/ 2638425 w 3019689"/>
              <a:gd name="connsiteY51" fmla="*/ 1143000 h 1400175"/>
              <a:gd name="connsiteX52" fmla="*/ 2667000 w 3019689"/>
              <a:gd name="connsiteY52" fmla="*/ 1114425 h 1400175"/>
              <a:gd name="connsiteX53" fmla="*/ 2752725 w 3019689"/>
              <a:gd name="connsiteY53" fmla="*/ 1133475 h 1400175"/>
              <a:gd name="connsiteX54" fmla="*/ 2762250 w 3019689"/>
              <a:gd name="connsiteY54" fmla="*/ 1209675 h 1400175"/>
              <a:gd name="connsiteX55" fmla="*/ 2771775 w 3019689"/>
              <a:gd name="connsiteY55" fmla="*/ 1333500 h 1400175"/>
              <a:gd name="connsiteX56" fmla="*/ 2924175 w 3019689"/>
              <a:gd name="connsiteY56" fmla="*/ 1314450 h 1400175"/>
              <a:gd name="connsiteX57" fmla="*/ 2962275 w 3019689"/>
              <a:gd name="connsiteY57" fmla="*/ 1276350 h 1400175"/>
              <a:gd name="connsiteX58" fmla="*/ 3009900 w 3019689"/>
              <a:gd name="connsiteY58" fmla="*/ 1257300 h 1400175"/>
              <a:gd name="connsiteX59" fmla="*/ 3019425 w 3019689"/>
              <a:gd name="connsiteY59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19689" h="1400175">
                <a:moveTo>
                  <a:pt x="0" y="323850"/>
                </a:moveTo>
                <a:cubicBezTo>
                  <a:pt x="15875" y="307975"/>
                  <a:pt x="33842" y="293946"/>
                  <a:pt x="47625" y="276225"/>
                </a:cubicBezTo>
                <a:cubicBezTo>
                  <a:pt x="56342" y="265017"/>
                  <a:pt x="58799" y="249939"/>
                  <a:pt x="66675" y="238125"/>
                </a:cubicBezTo>
                <a:cubicBezTo>
                  <a:pt x="77952" y="221209"/>
                  <a:pt x="90986" y="205438"/>
                  <a:pt x="104775" y="190500"/>
                </a:cubicBezTo>
                <a:cubicBezTo>
                  <a:pt x="129140" y="164105"/>
                  <a:pt x="162494" y="145102"/>
                  <a:pt x="180975" y="114300"/>
                </a:cubicBezTo>
                <a:cubicBezTo>
                  <a:pt x="190500" y="98425"/>
                  <a:pt x="201271" y="83234"/>
                  <a:pt x="209550" y="66675"/>
                </a:cubicBezTo>
                <a:cubicBezTo>
                  <a:pt x="214040" y="57695"/>
                  <a:pt x="215120" y="47328"/>
                  <a:pt x="219075" y="38100"/>
                </a:cubicBezTo>
                <a:cubicBezTo>
                  <a:pt x="224668" y="25049"/>
                  <a:pt x="231775" y="12700"/>
                  <a:pt x="238125" y="0"/>
                </a:cubicBezTo>
                <a:cubicBezTo>
                  <a:pt x="257175" y="31750"/>
                  <a:pt x="287120" y="59133"/>
                  <a:pt x="295275" y="95250"/>
                </a:cubicBezTo>
                <a:cubicBezTo>
                  <a:pt x="309978" y="160361"/>
                  <a:pt x="282584" y="232330"/>
                  <a:pt x="304800" y="295275"/>
                </a:cubicBezTo>
                <a:cubicBezTo>
                  <a:pt x="311566" y="314446"/>
                  <a:pt x="335770" y="268833"/>
                  <a:pt x="352425" y="257175"/>
                </a:cubicBezTo>
                <a:cubicBezTo>
                  <a:pt x="436460" y="198351"/>
                  <a:pt x="366578" y="262072"/>
                  <a:pt x="438150" y="190500"/>
                </a:cubicBezTo>
                <a:cubicBezTo>
                  <a:pt x="485775" y="193675"/>
                  <a:pt x="541632" y="173072"/>
                  <a:pt x="581025" y="200025"/>
                </a:cubicBezTo>
                <a:cubicBezTo>
                  <a:pt x="614170" y="222703"/>
                  <a:pt x="609385" y="275363"/>
                  <a:pt x="619125" y="314325"/>
                </a:cubicBezTo>
                <a:cubicBezTo>
                  <a:pt x="622300" y="327025"/>
                  <a:pt x="623493" y="340393"/>
                  <a:pt x="628650" y="352425"/>
                </a:cubicBezTo>
                <a:cubicBezTo>
                  <a:pt x="633293" y="363258"/>
                  <a:pt x="673022" y="414763"/>
                  <a:pt x="676275" y="419100"/>
                </a:cubicBezTo>
                <a:cubicBezTo>
                  <a:pt x="695325" y="409575"/>
                  <a:pt x="715704" y="402339"/>
                  <a:pt x="733425" y="390525"/>
                </a:cubicBezTo>
                <a:cubicBezTo>
                  <a:pt x="744633" y="383053"/>
                  <a:pt x="751773" y="370716"/>
                  <a:pt x="762000" y="361950"/>
                </a:cubicBezTo>
                <a:cubicBezTo>
                  <a:pt x="774053" y="351619"/>
                  <a:pt x="788875" y="344600"/>
                  <a:pt x="800100" y="333375"/>
                </a:cubicBezTo>
                <a:cubicBezTo>
                  <a:pt x="811325" y="322150"/>
                  <a:pt x="816728" y="305729"/>
                  <a:pt x="828675" y="295275"/>
                </a:cubicBezTo>
                <a:cubicBezTo>
                  <a:pt x="842608" y="283084"/>
                  <a:pt x="860425" y="276225"/>
                  <a:pt x="876300" y="266700"/>
                </a:cubicBezTo>
                <a:cubicBezTo>
                  <a:pt x="904618" y="231302"/>
                  <a:pt x="906242" y="209550"/>
                  <a:pt x="952500" y="209550"/>
                </a:cubicBezTo>
                <a:cubicBezTo>
                  <a:pt x="962540" y="209550"/>
                  <a:pt x="971550" y="215900"/>
                  <a:pt x="981075" y="219075"/>
                </a:cubicBezTo>
                <a:cubicBezTo>
                  <a:pt x="990600" y="241300"/>
                  <a:pt x="1006825" y="261736"/>
                  <a:pt x="1009650" y="285750"/>
                </a:cubicBezTo>
                <a:cubicBezTo>
                  <a:pt x="1019673" y="370946"/>
                  <a:pt x="985750" y="463921"/>
                  <a:pt x="1019175" y="542925"/>
                </a:cubicBezTo>
                <a:cubicBezTo>
                  <a:pt x="1031608" y="572312"/>
                  <a:pt x="1082675" y="536575"/>
                  <a:pt x="1114425" y="533400"/>
                </a:cubicBezTo>
                <a:cubicBezTo>
                  <a:pt x="1127125" y="523875"/>
                  <a:pt x="1140778" y="515504"/>
                  <a:pt x="1152525" y="504825"/>
                </a:cubicBezTo>
                <a:cubicBezTo>
                  <a:pt x="1175782" y="483682"/>
                  <a:pt x="1194055" y="457009"/>
                  <a:pt x="1219200" y="438150"/>
                </a:cubicBezTo>
                <a:cubicBezTo>
                  <a:pt x="1245351" y="418537"/>
                  <a:pt x="1277428" y="408202"/>
                  <a:pt x="1304925" y="390525"/>
                </a:cubicBezTo>
                <a:cubicBezTo>
                  <a:pt x="1339449" y="368331"/>
                  <a:pt x="1362139" y="342836"/>
                  <a:pt x="1390650" y="314325"/>
                </a:cubicBezTo>
                <a:cubicBezTo>
                  <a:pt x="1546922" y="376834"/>
                  <a:pt x="1352915" y="282355"/>
                  <a:pt x="1447800" y="638175"/>
                </a:cubicBezTo>
                <a:cubicBezTo>
                  <a:pt x="1453756" y="660509"/>
                  <a:pt x="1492250" y="625475"/>
                  <a:pt x="1514475" y="619125"/>
                </a:cubicBezTo>
                <a:cubicBezTo>
                  <a:pt x="1576382" y="567536"/>
                  <a:pt x="1587173" y="561466"/>
                  <a:pt x="1647825" y="495300"/>
                </a:cubicBezTo>
                <a:cubicBezTo>
                  <a:pt x="1658552" y="483598"/>
                  <a:pt x="1665946" y="469147"/>
                  <a:pt x="1676400" y="457200"/>
                </a:cubicBezTo>
                <a:cubicBezTo>
                  <a:pt x="1707789" y="421327"/>
                  <a:pt x="1715985" y="417986"/>
                  <a:pt x="1752600" y="390525"/>
                </a:cubicBezTo>
                <a:cubicBezTo>
                  <a:pt x="1758950" y="406400"/>
                  <a:pt x="1770054" y="421127"/>
                  <a:pt x="1771650" y="438150"/>
                </a:cubicBezTo>
                <a:cubicBezTo>
                  <a:pt x="1787709" y="609450"/>
                  <a:pt x="1706354" y="761986"/>
                  <a:pt x="1828800" y="666750"/>
                </a:cubicBezTo>
                <a:cubicBezTo>
                  <a:pt x="1842977" y="655723"/>
                  <a:pt x="1854200" y="641350"/>
                  <a:pt x="1866900" y="628650"/>
                </a:cubicBezTo>
                <a:cubicBezTo>
                  <a:pt x="1990541" y="649257"/>
                  <a:pt x="1879927" y="611747"/>
                  <a:pt x="1933575" y="790575"/>
                </a:cubicBezTo>
                <a:cubicBezTo>
                  <a:pt x="1939345" y="809809"/>
                  <a:pt x="1936945" y="745969"/>
                  <a:pt x="1952625" y="733425"/>
                </a:cubicBezTo>
                <a:cubicBezTo>
                  <a:pt x="2012892" y="685212"/>
                  <a:pt x="1980315" y="699312"/>
                  <a:pt x="2047875" y="685800"/>
                </a:cubicBezTo>
                <a:cubicBezTo>
                  <a:pt x="2016703" y="779316"/>
                  <a:pt x="2000250" y="800702"/>
                  <a:pt x="2000250" y="895350"/>
                </a:cubicBezTo>
                <a:cubicBezTo>
                  <a:pt x="2000250" y="917801"/>
                  <a:pt x="2006600" y="939800"/>
                  <a:pt x="2009775" y="962025"/>
                </a:cubicBezTo>
                <a:cubicBezTo>
                  <a:pt x="2057400" y="952500"/>
                  <a:pt x="2105655" y="945710"/>
                  <a:pt x="2152650" y="933450"/>
                </a:cubicBezTo>
                <a:cubicBezTo>
                  <a:pt x="2178899" y="926602"/>
                  <a:pt x="2201723" y="904875"/>
                  <a:pt x="2228850" y="904875"/>
                </a:cubicBezTo>
                <a:cubicBezTo>
                  <a:pt x="2250149" y="904875"/>
                  <a:pt x="2266950" y="923925"/>
                  <a:pt x="2286000" y="933450"/>
                </a:cubicBezTo>
                <a:cubicBezTo>
                  <a:pt x="2289175" y="965200"/>
                  <a:pt x="2264434" y="1021525"/>
                  <a:pt x="2295525" y="1028700"/>
                </a:cubicBezTo>
                <a:cubicBezTo>
                  <a:pt x="2338504" y="1038618"/>
                  <a:pt x="2409825" y="962025"/>
                  <a:pt x="2409825" y="962025"/>
                </a:cubicBezTo>
                <a:cubicBezTo>
                  <a:pt x="2428875" y="977900"/>
                  <a:pt x="2459755" y="985927"/>
                  <a:pt x="2466975" y="1009650"/>
                </a:cubicBezTo>
                <a:cubicBezTo>
                  <a:pt x="2483641" y="1064408"/>
                  <a:pt x="2471073" y="1124120"/>
                  <a:pt x="2476500" y="1181100"/>
                </a:cubicBezTo>
                <a:cubicBezTo>
                  <a:pt x="2477452" y="1191095"/>
                  <a:pt x="2482850" y="1200150"/>
                  <a:pt x="2486025" y="1209675"/>
                </a:cubicBezTo>
                <a:cubicBezTo>
                  <a:pt x="2557733" y="1185772"/>
                  <a:pt x="2578148" y="1185194"/>
                  <a:pt x="2638425" y="1143000"/>
                </a:cubicBezTo>
                <a:cubicBezTo>
                  <a:pt x="2649460" y="1135275"/>
                  <a:pt x="2657475" y="1123950"/>
                  <a:pt x="2667000" y="1114425"/>
                </a:cubicBezTo>
                <a:cubicBezTo>
                  <a:pt x="2695575" y="1120775"/>
                  <a:pt x="2732027" y="1112777"/>
                  <a:pt x="2752725" y="1133475"/>
                </a:cubicBezTo>
                <a:cubicBezTo>
                  <a:pt x="2770825" y="1151575"/>
                  <a:pt x="2759823" y="1184193"/>
                  <a:pt x="2762250" y="1209675"/>
                </a:cubicBezTo>
                <a:cubicBezTo>
                  <a:pt x="2766175" y="1250885"/>
                  <a:pt x="2768600" y="1292225"/>
                  <a:pt x="2771775" y="1333500"/>
                </a:cubicBezTo>
                <a:cubicBezTo>
                  <a:pt x="2822575" y="1327150"/>
                  <a:pt x="2875139" y="1329161"/>
                  <a:pt x="2924175" y="1314450"/>
                </a:cubicBezTo>
                <a:cubicBezTo>
                  <a:pt x="2941378" y="1309289"/>
                  <a:pt x="2947331" y="1286313"/>
                  <a:pt x="2962275" y="1276350"/>
                </a:cubicBezTo>
                <a:cubicBezTo>
                  <a:pt x="2976501" y="1266866"/>
                  <a:pt x="2994025" y="1263650"/>
                  <a:pt x="3009900" y="1257300"/>
                </a:cubicBezTo>
                <a:cubicBezTo>
                  <a:pt x="3022182" y="1355553"/>
                  <a:pt x="3019425" y="1307902"/>
                  <a:pt x="3019425" y="14001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567"/>
            <a:ext cx="105156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b="1" dirty="0"/>
              <a:t>Evaluating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18BF-B1FD-4BE5-B56F-96C2F0B4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50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Key challenge with ITS: Need to specify the </a:t>
            </a:r>
            <a:r>
              <a:rPr lang="en-US" sz="4000" i="1" dirty="0"/>
              <a:t>time</a:t>
            </a:r>
            <a:r>
              <a:rPr lang="en-US" sz="4000" dirty="0"/>
              <a:t> when the change(s) occur and the shape of that change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2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7B4A-B2BE-4479-82D1-27804180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125"/>
            <a:ext cx="11985523" cy="1325563"/>
          </a:xfrm>
        </p:spPr>
        <p:txBody>
          <a:bodyPr/>
          <a:lstStyle/>
          <a:p>
            <a:r>
              <a:rPr lang="en-US" dirty="0"/>
              <a:t>Specifying the time when the change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3DDD-3FA8-4705-96C7-EC93CCD1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825625"/>
            <a:ext cx="11985523" cy="4351338"/>
          </a:xfrm>
        </p:spPr>
        <p:txBody>
          <a:bodyPr/>
          <a:lstStyle/>
          <a:p>
            <a:r>
              <a:rPr lang="en-US" dirty="0"/>
              <a:t>Typically allow  a period of time after vaccine rollout before you start estimating vaccine effect</a:t>
            </a:r>
          </a:p>
          <a:p>
            <a:r>
              <a:rPr lang="en-US" dirty="0"/>
              <a:t>Allows for ramp up of vaccination, disruption of transmission</a:t>
            </a:r>
          </a:p>
          <a:p>
            <a:r>
              <a:rPr lang="en-US" dirty="0"/>
              <a:t>Length of time depends on rate of vaccine rollout, age group being evaluated</a:t>
            </a:r>
          </a:p>
          <a:p>
            <a:r>
              <a:rPr lang="en-US" dirty="0"/>
              <a:t>Typically: at least 1 year; could be longer</a:t>
            </a:r>
          </a:p>
          <a:p>
            <a:pPr lvl="1"/>
            <a:r>
              <a:rPr lang="en-US" dirty="0"/>
              <a:t>If introduce a vaccine in infants and want to estimate indirect effect in adults, this might take several years, might need to wait until vaccinated kids age a bit</a:t>
            </a:r>
          </a:p>
          <a:p>
            <a:pPr lvl="1"/>
            <a:r>
              <a:rPr lang="en-US" dirty="0"/>
              <a:t>If do a very aggressive campaign to rollout (Cuba with PCVs), could use a shorter period</a:t>
            </a:r>
          </a:p>
        </p:txBody>
      </p:sp>
    </p:spTree>
    <p:extLst>
      <p:ext uri="{BB962C8B-B14F-4D97-AF65-F5344CB8AC3E}">
        <p14:creationId xmlns:p14="http://schemas.microsoft.com/office/powerpoint/2010/main" val="503721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B0A3-9C70-4647-9D23-8866F0CB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level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2BBC-5EB2-4B41-8BFB-C2092D16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3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81528-732B-4DED-B397-C58E695B5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39" y="1756182"/>
            <a:ext cx="7287806" cy="51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0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FEE3-F857-4349-ABB1-CC3020D1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121" cy="1325563"/>
          </a:xfrm>
        </p:spPr>
        <p:txBody>
          <a:bodyPr/>
          <a:lstStyle/>
          <a:p>
            <a:r>
              <a:rPr lang="en-US" dirty="0"/>
              <a:t>ITS with slope change and disjointed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F493-883F-493A-A854-AAE8FEC3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E5463-2732-436B-B750-33BFE8FC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22" y="1853610"/>
            <a:ext cx="7149129" cy="50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1CD-9481-4A66-B274-E68AF698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9CD-65B5-4D3C-A1BC-674E69D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A337FD-B13D-4928-9838-3B55578A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98" y="1825625"/>
            <a:ext cx="7149583" cy="500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97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E777-A1BB-4D72-9D7B-06BC758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and leveling of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AB3C-7425-4C53-B5CA-44EE26E4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7C9B83-69E0-483C-9B94-9A0D567C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3" y="1825625"/>
            <a:ext cx="718860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33D1-0643-4408-A14F-185BA561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choice of model depends </a:t>
            </a:r>
            <a:br>
              <a:rPr lang="en-US" dirty="0"/>
            </a:br>
            <a:r>
              <a:rPr lang="en-US" dirty="0"/>
              <a:t>on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751153-0E7D-4C47-8539-5B1D1FA0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475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DMW is PI on grants from Merck and Pfizer to Yale</a:t>
            </a:r>
          </a:p>
          <a:p>
            <a:r>
              <a:rPr lang="en-US" dirty="0"/>
              <a:t>DMW has consulted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DF0B-7D6C-47A3-AB97-01889FCA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92001" cy="1325563"/>
          </a:xfrm>
        </p:spPr>
        <p:txBody>
          <a:bodyPr/>
          <a:lstStyle/>
          <a:p>
            <a:r>
              <a:rPr lang="en-US" sz="3600" i="1" dirty="0"/>
              <a:t>Building uncertainty about ITS change point into the analysis plan using </a:t>
            </a:r>
            <a:r>
              <a:rPr lang="en-US" sz="4000" b="1" dirty="0"/>
              <a:t>Change Point Analysis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1FB0-53A7-4552-8431-9BE0AD30970D}"/>
              </a:ext>
            </a:extLst>
          </p:cNvPr>
          <p:cNvSpPr txBox="1"/>
          <p:nvPr/>
        </p:nvSpPr>
        <p:spPr>
          <a:xfrm>
            <a:off x="790575" y="6324600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Niccolai</a:t>
            </a:r>
            <a:r>
              <a:rPr lang="en-US" dirty="0"/>
              <a:t> et al 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F172C-8332-4AFC-9A0E-E373D01F98F3}"/>
              </a:ext>
            </a:extLst>
          </p:cNvPr>
          <p:cNvSpPr txBox="1"/>
          <p:nvPr/>
        </p:nvSpPr>
        <p:spPr>
          <a:xfrm>
            <a:off x="790575" y="2076400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Declines in high grade cervical lesions by age and cohort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218E2-96CF-4689-B4FF-820055343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79285" y="2784286"/>
            <a:ext cx="4733925" cy="311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1D5FB-FD59-447D-A151-277085C7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5990"/>
            <a:ext cx="5782718" cy="267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5E81D-ED79-4DC5-B2C0-643D2C5FEB46}"/>
              </a:ext>
            </a:extLst>
          </p:cNvPr>
          <p:cNvSpPr txBox="1"/>
          <p:nvPr/>
        </p:nvSpPr>
        <p:spPr>
          <a:xfrm>
            <a:off x="6863284" y="2064753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Timing of the decline in pneumococcal disease by age in the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90710-B75B-4F41-A25D-D10FB758F84F}"/>
              </a:ext>
            </a:extLst>
          </p:cNvPr>
          <p:cNvSpPr txBox="1"/>
          <p:nvPr/>
        </p:nvSpPr>
        <p:spPr>
          <a:xfrm>
            <a:off x="9982200" y="6351103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Pingali</a:t>
            </a:r>
            <a:r>
              <a:rPr lang="en-US" dirty="0"/>
              <a:t> et al, JID</a:t>
            </a:r>
          </a:p>
        </p:txBody>
      </p:sp>
    </p:spTree>
    <p:extLst>
      <p:ext uri="{BB962C8B-B14F-4D97-AF65-F5344CB8AC3E}">
        <p14:creationId xmlns:p14="http://schemas.microsoft.com/office/powerpoint/2010/main" val="300652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Think like an experimentalist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Never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Depends on:</a:t>
            </a:r>
          </a:p>
          <a:p>
            <a:pPr lvl="1"/>
            <a:r>
              <a:rPr lang="en-US" sz="2800" dirty="0"/>
              <a:t>Size of the expected decline (</a:t>
            </a:r>
            <a:r>
              <a:rPr lang="en-US" sz="2800" dirty="0" err="1"/>
              <a:t>ie</a:t>
            </a:r>
            <a:r>
              <a:rPr lang="en-US" sz="2800" dirty="0"/>
              <a:t> a 40% decline is easier to see than a 10% decline)</a:t>
            </a:r>
          </a:p>
          <a:p>
            <a:pPr lvl="1"/>
            <a:r>
              <a:rPr lang="en-US" sz="2800" dirty="0"/>
              <a:t>Amount of unexplained variability in the data</a:t>
            </a:r>
          </a:p>
          <a:p>
            <a:pPr lvl="1"/>
            <a:r>
              <a:rPr lang="en-US" sz="2800" dirty="0"/>
              <a:t>Length and quality of the pre-vaccine periods</a:t>
            </a:r>
          </a:p>
        </p:txBody>
      </p:sp>
    </p:spTree>
    <p:extLst>
      <p:ext uri="{BB962C8B-B14F-4D97-AF65-F5344CB8AC3E}">
        <p14:creationId xmlns:p14="http://schemas.microsoft.com/office/powerpoint/2010/main" val="103554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06" y="3571875"/>
            <a:ext cx="4286250" cy="41735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2" y="4016060"/>
            <a:ext cx="4162425" cy="287655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2F28B-5F06-417F-BBC3-505E8B545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63"/>
          <a:stretch/>
        </p:blipFill>
        <p:spPr>
          <a:xfrm>
            <a:off x="5257800" y="3992421"/>
            <a:ext cx="5669044" cy="26247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7BD42B-951F-4982-8822-4FE7EC08AE6D}"/>
              </a:ext>
            </a:extLst>
          </p:cNvPr>
          <p:cNvSpPr txBox="1">
            <a:spLocks/>
          </p:cNvSpPr>
          <p:nvPr/>
        </p:nvSpPr>
        <p:spPr>
          <a:xfrm>
            <a:off x="5743575" y="3206773"/>
            <a:ext cx="42862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Improvements to primary care reduce hospitalizations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ADC2E11E-4CC7-4663-A974-AC657C81D66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61999"/>
            <a:ext cx="4719670" cy="2667001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02D40E-959B-4404-BBDC-2CFDC4D29318}"/>
              </a:ext>
            </a:extLst>
          </p:cNvPr>
          <p:cNvSpPr txBox="1">
            <a:spLocks/>
          </p:cNvSpPr>
          <p:nvPr/>
        </p:nvSpPr>
        <p:spPr>
          <a:xfrm>
            <a:off x="588185" y="354168"/>
            <a:ext cx="4286250" cy="41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Changes in healthcare utilization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13630-6D7D-469F-87FB-F6586B8047ED}"/>
              </a:ext>
            </a:extLst>
          </p:cNvPr>
          <p:cNvSpPr txBox="1"/>
          <p:nvPr/>
        </p:nvSpPr>
        <p:spPr>
          <a:xfrm>
            <a:off x="6317440" y="761999"/>
            <a:ext cx="52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Other contributors to changes in underlying rates</a:t>
            </a:r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4F50-C4F6-4B7F-A974-409FE611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909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a lot of factors aside from vaccination that influence disease or death rates. 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306839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</a:t>
            </a:r>
            <a:r>
              <a:rPr lang="en-US" b="1" dirty="0"/>
              <a:t>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2718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(~1 hour):</a:t>
            </a:r>
          </a:p>
          <a:p>
            <a:pPr lvl="1"/>
            <a:r>
              <a:rPr lang="en-US" dirty="0"/>
              <a:t>What do we mean by ‘vaccine impact’?</a:t>
            </a:r>
          </a:p>
          <a:p>
            <a:pPr lvl="1"/>
            <a:r>
              <a:rPr lang="en-US" dirty="0"/>
              <a:t>Common types of analyses and their limitations</a:t>
            </a:r>
          </a:p>
          <a:p>
            <a:r>
              <a:rPr lang="en-US" dirty="0"/>
              <a:t>Hands on: </a:t>
            </a:r>
          </a:p>
          <a:p>
            <a:pPr lvl="1"/>
            <a:r>
              <a:rPr lang="en-US" dirty="0"/>
              <a:t>Setting up and evaluating an interrupted time series, and example from the Gambia (~1:20) </a:t>
            </a:r>
          </a:p>
          <a:p>
            <a:pPr lvl="1"/>
            <a:r>
              <a:rPr lang="en-US"/>
              <a:t>Example </a:t>
            </a:r>
            <a:r>
              <a:rPr lang="en-US" dirty="0"/>
              <a:t>of Synthetic Controls analysis: South </a:t>
            </a:r>
            <a:r>
              <a:rPr lang="en-US"/>
              <a:t>Africa (~ 40 min)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3207631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b="1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1742341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546957" cy="1325563"/>
          </a:xfrm>
        </p:spPr>
        <p:txBody>
          <a:bodyPr/>
          <a:lstStyle/>
          <a:p>
            <a:r>
              <a:rPr lang="en-US" b="1" dirty="0"/>
              <a:t>What has been used as a control </a:t>
            </a:r>
            <a:r>
              <a:rPr lang="en-US" b="1"/>
              <a:t>for PCV </a:t>
            </a:r>
            <a:r>
              <a:rPr lang="en-US" b="1" dirty="0"/>
              <a:t>impact against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91" y="1690688"/>
            <a:ext cx="8441070" cy="4144963"/>
          </a:xfrm>
        </p:spPr>
        <p:txBody>
          <a:bodyPr>
            <a:noAutofit/>
          </a:bodyPr>
          <a:lstStyle/>
          <a:p>
            <a:r>
              <a:rPr lang="en-US" sz="2200" dirty="0"/>
              <a:t>Urinary tract infections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Acute event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influences some age groups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Different etiology</a:t>
            </a:r>
          </a:p>
          <a:p>
            <a:r>
              <a:rPr lang="en-US" sz="2200" dirty="0"/>
              <a:t>Fractures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Might capture some broad healthcare utilization patterns (?)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Very different risk factors, causal mechanisms from pneumonia</a:t>
            </a:r>
          </a:p>
          <a:p>
            <a:r>
              <a:rPr lang="en-US" sz="2200" dirty="0"/>
              <a:t>Bronchiolitis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Closest in etiology to pneumonia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Possibly influenced by the vaccine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occurs in certain age groups</a:t>
            </a:r>
          </a:p>
          <a:p>
            <a:pPr lvl="1"/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301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ideal control: Shares all causal factors, but is not influenced by vaccine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25009" y="5511905"/>
            <a:ext cx="995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Regression</a:t>
            </a:r>
            <a:r>
              <a:rPr lang="en-US" sz="2400" dirty="0"/>
              <a:t>: E(pneumonia </a:t>
            </a:r>
            <a:r>
              <a:rPr lang="en-US" sz="2400" dirty="0" err="1"/>
              <a:t>cases_t</a:t>
            </a:r>
            <a:r>
              <a:rPr lang="en-US" sz="2400" dirty="0"/>
              <a:t>)= b0 + b1*</a:t>
            </a:r>
            <a:r>
              <a:rPr lang="en-US" sz="2400" dirty="0" err="1">
                <a:solidFill>
                  <a:srgbClr val="3333CC"/>
                </a:solidFill>
              </a:rPr>
              <a:t>Perfect_control_t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6173" y="6116858"/>
            <a:ext cx="689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The problem: </a:t>
            </a:r>
            <a:r>
              <a:rPr lang="en-US" sz="2400" dirty="0"/>
              <a:t>how to identify a good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295871"/>
            <a:ext cx="7913134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520450" y="456460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23234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2128645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657110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S Africa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07A580-34DA-4C17-B754-9077B6E1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90" b="65555"/>
          <a:stretch/>
        </p:blipFill>
        <p:spPr>
          <a:xfrm>
            <a:off x="1824553" y="1419224"/>
            <a:ext cx="6833671" cy="515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FE1BF5-C1DF-4878-A281-98A465AB4D01}"/>
              </a:ext>
            </a:extLst>
          </p:cNvPr>
          <p:cNvSpPr txBox="1"/>
          <p:nvPr/>
        </p:nvSpPr>
        <p:spPr>
          <a:xfrm>
            <a:off x="8658224" y="6324600"/>
            <a:ext cx="261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 et al PLOS Med</a:t>
            </a:r>
          </a:p>
        </p:txBody>
      </p:sp>
    </p:spTree>
    <p:extLst>
      <p:ext uri="{BB962C8B-B14F-4D97-AF65-F5344CB8AC3E}">
        <p14:creationId xmlns:p14="http://schemas.microsoft.com/office/powerpoint/2010/main" val="1898754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a control disease is critical</a:t>
            </a:r>
          </a:p>
          <a:p>
            <a:pPr lvl="1"/>
            <a:r>
              <a:rPr lang="en-US" sz="2800" dirty="0"/>
              <a:t>Avoid simple time trend adjustment with ARIMA or ITS</a:t>
            </a:r>
          </a:p>
          <a:p>
            <a:pPr lvl="1"/>
            <a:r>
              <a:rPr lang="en-US" sz="2800" dirty="0"/>
              <a:t>At a minimum, adjust for all-cause mortality/hospitalization</a:t>
            </a:r>
          </a:p>
          <a:p>
            <a:r>
              <a:rPr lang="en-US" sz="3200" dirty="0"/>
              <a:t>Pressure test results, compare and present multiple methods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28600"/>
            <a:ext cx="12079856" cy="1325563"/>
          </a:xfrm>
        </p:spPr>
        <p:txBody>
          <a:bodyPr/>
          <a:lstStyle/>
          <a:p>
            <a:pPr algn="ctr"/>
            <a:r>
              <a:rPr lang="en-US" dirty="0"/>
              <a:t>Quantifying the benefits of vaccination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233234" y="1329659"/>
            <a:ext cx="5129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the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601825" y="424901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580977" y="395571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421388" y="424901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740567" y="512891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719719" y="483561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560130" y="512891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513350" y="4468989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492502" y="4175691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332913" y="4468989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401927" y="548259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381079" y="518929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221490" y="548259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761413" y="590537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740565" y="561207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580976" y="590537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374608" y="355027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353760" y="325697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194171" y="355027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570861" y="63640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550013" y="60707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390424" y="63640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270263" y="376869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249415" y="347539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3089826" y="376869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421388" y="2681465"/>
            <a:ext cx="474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Case-control studies (including test-negative design)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929466" y="406199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908618" y="376869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749029" y="406199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249416" y="4749347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228568" y="4456049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3068979" y="4749347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273804" y="340207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252956" y="310877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4093367" y="340207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273804" y="465846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252956" y="436516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4093367" y="465846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774296" y="521486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753448" y="492156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593859" y="521486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572134" y="559687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551286" y="530357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391697" y="559687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3189585" y="585992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0062EC-8D25-4FEE-ACAD-1752F6A415CF}"/>
              </a:ext>
            </a:extLst>
          </p:cNvPr>
          <p:cNvSpPr txBox="1"/>
          <p:nvPr/>
        </p:nvSpPr>
        <p:spPr>
          <a:xfrm>
            <a:off x="183838" y="64346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FE23A355-C2A3-403B-88AB-63B083DA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3" r="50826" b="55999"/>
          <a:stretch/>
        </p:blipFill>
        <p:spPr bwMode="auto">
          <a:xfrm>
            <a:off x="7804618" y="3127610"/>
            <a:ext cx="3224176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25C6FC9-E0EA-4D30-980C-D5CD9EAB6605}"/>
              </a:ext>
            </a:extLst>
          </p:cNvPr>
          <p:cNvSpPr txBox="1"/>
          <p:nvPr/>
        </p:nvSpPr>
        <p:spPr>
          <a:xfrm>
            <a:off x="6993615" y="1441911"/>
            <a:ext cx="53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the total impact</a:t>
            </a:r>
            <a:r>
              <a:rPr lang="en-US" sz="2400" dirty="0"/>
              <a:t> of a vaccine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4A57C344-AFDB-455D-B62F-3018747B7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0" r="49847"/>
          <a:stretch/>
        </p:blipFill>
        <p:spPr bwMode="auto">
          <a:xfrm>
            <a:off x="7899078" y="4980112"/>
            <a:ext cx="2927488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BE2F0-80F4-4FC6-9CAB-E120DF399F42}"/>
              </a:ext>
            </a:extLst>
          </p:cNvPr>
          <p:cNvSpPr txBox="1"/>
          <p:nvPr/>
        </p:nvSpPr>
        <p:spPr>
          <a:xfrm>
            <a:off x="1353760" y="2103544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“Vaccine effectiveness”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D350FC-C54C-4A44-BB6D-57070159A764}"/>
              </a:ext>
            </a:extLst>
          </p:cNvPr>
          <p:cNvSpPr txBox="1"/>
          <p:nvPr/>
        </p:nvSpPr>
        <p:spPr>
          <a:xfrm>
            <a:off x="6096000" y="1859328"/>
            <a:ext cx="6161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Captures both direct effects and </a:t>
            </a:r>
            <a:r>
              <a:rPr lang="en-US" sz="1600" b="1" u="sng" dirty="0"/>
              <a:t>indirect effects </a:t>
            </a:r>
            <a:r>
              <a:rPr lang="en-US" sz="1600" dirty="0"/>
              <a:t>that result from blocking transmission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985D8-464F-4F83-A88D-FDA642ACF4B8}"/>
              </a:ext>
            </a:extLst>
          </p:cNvPr>
          <p:cNvSpPr txBox="1"/>
          <p:nvPr/>
        </p:nvSpPr>
        <p:spPr>
          <a:xfrm>
            <a:off x="6593715" y="2749268"/>
            <a:ext cx="55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Ecological studies: Interrupted time series, synthetic controls…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67" grpId="0"/>
      <p:bldP spid="70" grpId="0"/>
      <p:bldP spid="73" grpId="0"/>
      <p:bldP spid="7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3377-7CA6-4105-8199-EA8F5122D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/>
          <a:stretch/>
        </p:blipFill>
        <p:spPr>
          <a:xfrm>
            <a:off x="364617" y="650351"/>
            <a:ext cx="5731383" cy="612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148C-BB5C-4760-A4AA-6C0E1B75FC97}"/>
              </a:ext>
            </a:extLst>
          </p:cNvPr>
          <p:cNvSpPr txBox="1"/>
          <p:nvPr/>
        </p:nvSpPr>
        <p:spPr>
          <a:xfrm>
            <a:off x="6998208" y="804672"/>
            <a:ext cx="486492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pre/post vaccine data do you need?</a:t>
            </a:r>
          </a:p>
          <a:p>
            <a:endParaRPr lang="en-US" dirty="0"/>
          </a:p>
          <a:p>
            <a:r>
              <a:rPr lang="en-US" dirty="0"/>
              <a:t>--Figure it out with simulations: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1400" b="0" i="0" u="none" strike="noStrike" dirty="0">
                <a:solidFill>
                  <a:srgbClr val="5B90BF"/>
                </a:solidFill>
                <a:effectLst/>
                <a:latin typeface="Open Sans" panose="020B0606030504020204" pitchFamily="34" charset="0"/>
                <a:hlinkClick r:id="rId3"/>
              </a:rPr>
              <a:t>https://weinbergerlab.shinyapps.io/ITS_Poisson_Power/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ACE-4966-40F6-8980-EE32CAB7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2"/>
            <a:ext cx="10515600" cy="1325563"/>
          </a:xfrm>
        </p:spPr>
        <p:txBody>
          <a:bodyPr/>
          <a:lstStyle/>
          <a:p>
            <a:r>
              <a:rPr lang="en-US" dirty="0"/>
              <a:t>What if there is no good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9E9D-3982-459B-B13E-3E561C25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164590"/>
            <a:ext cx="11582400" cy="4351338"/>
          </a:xfrm>
        </p:spPr>
        <p:txBody>
          <a:bodyPr/>
          <a:lstStyle/>
          <a:p>
            <a:r>
              <a:rPr lang="en-US" dirty="0"/>
              <a:t>For some diseases (varicella), controls not obvious</a:t>
            </a:r>
          </a:p>
          <a:p>
            <a:r>
              <a:rPr lang="en-US" dirty="0"/>
              <a:t>In these cases, we need to be especially careful in attributing changes to the vaccine</a:t>
            </a:r>
          </a:p>
          <a:p>
            <a:r>
              <a:rPr lang="en-US" dirty="0"/>
              <a:t>Can be strengthened by:</a:t>
            </a:r>
          </a:p>
          <a:p>
            <a:pPr lvl="1"/>
            <a:r>
              <a:rPr lang="en-US" dirty="0"/>
              <a:t>Change Point analysis: identify when change occurs relative to vaccine intro in different risk groups</a:t>
            </a:r>
          </a:p>
          <a:p>
            <a:pPr lvl="1"/>
            <a:r>
              <a:rPr lang="en-US" dirty="0"/>
              <a:t>Comparing changes across Risk groups/age groups when timing is expected to vary</a:t>
            </a:r>
          </a:p>
          <a:p>
            <a:pPr lvl="1"/>
            <a:r>
              <a:rPr lang="en-US" dirty="0"/>
              <a:t>Geospatial analysis: take advantage of variations in vaccine uptake and rollout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72EB-245E-46CD-829A-A6FAA939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28" y="4505349"/>
            <a:ext cx="2633472" cy="23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6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F2BD-563B-4988-9BF6-ACD0879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word: presenting results in light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01571A-2513-4B72-B0F3-1FE6BEC7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52" y="1825625"/>
            <a:ext cx="5733448" cy="4351338"/>
          </a:xfrm>
        </p:spPr>
        <p:txBody>
          <a:bodyPr/>
          <a:lstStyle/>
          <a:p>
            <a:r>
              <a:rPr lang="en-US" dirty="0"/>
              <a:t>The goal for impact evaluations is typically </a:t>
            </a:r>
            <a:r>
              <a:rPr lang="en-US" i="1" dirty="0"/>
              <a:t>estimation</a:t>
            </a:r>
            <a:r>
              <a:rPr lang="en-US" dirty="0"/>
              <a:t> of the effect size, not hypothesis testing</a:t>
            </a:r>
          </a:p>
          <a:p>
            <a:r>
              <a:rPr lang="en-US" dirty="0"/>
              <a:t>Focus on magnitude of estimate and uncertainty, not on </a:t>
            </a:r>
            <a:r>
              <a:rPr lang="en-US"/>
              <a:t>‘significance’ </a:t>
            </a:r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FFFA4D-005E-49A5-8D7C-37FD46298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6" y="2064722"/>
            <a:ext cx="59436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0DB41-F48F-4CD2-A2CB-CBF80B991CDD}"/>
              </a:ext>
            </a:extLst>
          </p:cNvPr>
          <p:cNvSpPr txBox="1"/>
          <p:nvPr/>
        </p:nvSpPr>
        <p:spPr>
          <a:xfrm>
            <a:off x="1578543" y="1825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25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55EE-A3FE-4586-8F74-7002CF0B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2D70-DE41-4D29-AF6B-DD21C611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(Draft) WHO guidance on vaccine impact evaluation:</a:t>
            </a:r>
          </a:p>
          <a:p>
            <a:pPr marL="0" indent="0">
              <a:buNone/>
            </a:pPr>
            <a:r>
              <a:rPr lang="en-US" dirty="0"/>
              <a:t>	https://guidance.interventionevaluatr.com/ </a:t>
            </a:r>
          </a:p>
          <a:p>
            <a:r>
              <a:rPr lang="en-US"/>
              <a:t>More extended </a:t>
            </a:r>
            <a:r>
              <a:rPr lang="en-US" dirty="0"/>
              <a:t>version of this workshop (with videos, guided data analyses):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https://vaccineevaluationworkshop.github.io/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2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574-81FD-4C64-8B38-BB92DE8A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225981" cy="1325563"/>
          </a:xfrm>
        </p:spPr>
        <p:txBody>
          <a:bodyPr/>
          <a:lstStyle/>
          <a:p>
            <a:r>
              <a:rPr lang="en-US" dirty="0"/>
              <a:t>References to some </a:t>
            </a:r>
            <a:r>
              <a:rPr lang="en-US"/>
              <a:t>of the </a:t>
            </a:r>
            <a:r>
              <a:rPr lang="en-US" dirty="0"/>
              <a:t>papers discussed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A503-2C10-4459-B87B-C901C595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19" y="1825625"/>
            <a:ext cx="11769213" cy="4351338"/>
          </a:xfrm>
        </p:spPr>
        <p:txBody>
          <a:bodyPr/>
          <a:lstStyle/>
          <a:p>
            <a:r>
              <a:rPr lang="en-US" dirty="0"/>
              <a:t>Synthetic Controls (Latin America): </a:t>
            </a:r>
            <a:r>
              <a:rPr lang="en-US" dirty="0">
                <a:hlinkClick r:id="rId2"/>
              </a:rPr>
              <a:t>https://pubmed.ncbi.nlm.nih.gov/28154145/</a:t>
            </a:r>
            <a:endParaRPr lang="en-US" dirty="0"/>
          </a:p>
          <a:p>
            <a:r>
              <a:rPr lang="en-US" dirty="0"/>
              <a:t>Synthetic Controls (S Africa): https://pubmed.ncbi.nlm.nih.gov/33591995/</a:t>
            </a:r>
          </a:p>
          <a:p>
            <a:r>
              <a:rPr lang="en-US" dirty="0"/>
              <a:t>Changepoints (HPV): </a:t>
            </a:r>
            <a:r>
              <a:rPr lang="en-US" dirty="0">
                <a:hlinkClick r:id="rId3"/>
              </a:rPr>
              <a:t>https://pubmed.ncbi.nlm.nih.gov/28520854/</a:t>
            </a:r>
            <a:endParaRPr lang="en-US" dirty="0"/>
          </a:p>
          <a:p>
            <a:r>
              <a:rPr lang="en-US" dirty="0"/>
              <a:t>Changepoints (PCVs): </a:t>
            </a:r>
            <a:r>
              <a:rPr lang="en-US" dirty="0">
                <a:hlinkClick r:id="rId4"/>
              </a:rPr>
              <a:t>https://pubmed.ncbi.nlm.nih.gov/28767518/</a:t>
            </a:r>
            <a:endParaRPr lang="en-US" dirty="0"/>
          </a:p>
          <a:p>
            <a:r>
              <a:rPr lang="en-US" dirty="0"/>
              <a:t>Power calculations for ITS: </a:t>
            </a:r>
            <a:r>
              <a:rPr lang="en-US" dirty="0">
                <a:hlinkClick r:id="rId5"/>
              </a:rPr>
              <a:t>https://pubmed.ncbi.nlm.nih.gov/33117962/</a:t>
            </a:r>
            <a:endParaRPr lang="en-US" dirty="0"/>
          </a:p>
          <a:p>
            <a:r>
              <a:rPr lang="en-US" dirty="0"/>
              <a:t>Spatial (Latin America): </a:t>
            </a:r>
            <a:r>
              <a:rPr lang="en-US" dirty="0">
                <a:hlinkClick r:id="rId6"/>
              </a:rPr>
              <a:t>https://pubmed.ncbi.nlm.nih.gov/33447734/</a:t>
            </a:r>
            <a:endParaRPr lang="en-US" dirty="0"/>
          </a:p>
          <a:p>
            <a:r>
              <a:rPr lang="en-US" dirty="0"/>
              <a:t>Spatial change points (PCVs): https://pubmed.ncbi.nlm.nih.gov/27541841/</a:t>
            </a:r>
          </a:p>
        </p:txBody>
      </p:sp>
    </p:spTree>
    <p:extLst>
      <p:ext uri="{BB962C8B-B14F-4D97-AF65-F5344CB8AC3E}">
        <p14:creationId xmlns:p14="http://schemas.microsoft.com/office/powerpoint/2010/main" val="418671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65C1-448B-4248-928E-88ECF59E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C80F-4B44-4B20-89C4-99FC4FEA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780" cy="4351338"/>
          </a:xfrm>
        </p:spPr>
        <p:txBody>
          <a:bodyPr/>
          <a:lstStyle/>
          <a:p>
            <a:r>
              <a:rPr lang="en-US" dirty="0"/>
              <a:t>How many lives were saved or cases prevented by introduction of the vaccine?</a:t>
            </a:r>
          </a:p>
          <a:p>
            <a:pPr lvl="1"/>
            <a:r>
              <a:rPr lang="en-US" i="1" dirty="0"/>
              <a:t>“Introduction of the pneumococcal conjugate vaccine was associated with the prevention of XX lives from 2010-2015”</a:t>
            </a:r>
          </a:p>
          <a:p>
            <a:pPr lvl="1"/>
            <a:endParaRPr lang="en-US" i="1" dirty="0"/>
          </a:p>
          <a:p>
            <a:r>
              <a:rPr lang="en-US" dirty="0"/>
              <a:t>How much did the vaccine reduce disease rates compared to baseline?</a:t>
            </a:r>
          </a:p>
          <a:p>
            <a:pPr lvl="1"/>
            <a:r>
              <a:rPr lang="en-US" i="1" dirty="0"/>
              <a:t>“Introduction of the pneumococcal conjugate vaccine was associated with a XX% reduction in the rate of invasive pneumococcal disease”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D86C-A775-432A-84F9-7491F3F4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administrative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6D4D-2757-4058-A2BC-DD40E2C13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09526-2F67-400F-AEF6-945AD2398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" t="17404" r="2105" b="2456"/>
          <a:stretch/>
        </p:blipFill>
        <p:spPr>
          <a:xfrm>
            <a:off x="912794" y="1351040"/>
            <a:ext cx="10515601" cy="4945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2BC15-F6AC-4CD0-811A-92229BCE8860}"/>
              </a:ext>
            </a:extLst>
          </p:cNvPr>
          <p:cNvSpPr txBox="1"/>
          <p:nvPr/>
        </p:nvSpPr>
        <p:spPr>
          <a:xfrm>
            <a:off x="115349" y="6382129"/>
            <a:ext cx="6153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Jennifer </a:t>
            </a:r>
            <a:r>
              <a:rPr lang="en-US" sz="1200" dirty="0" err="1"/>
              <a:t>Verani</a:t>
            </a:r>
            <a:r>
              <a:rPr lang="en-US" sz="1200" dirty="0"/>
              <a:t>, Centers for Disease Control and Prevention – Kenya, </a:t>
            </a:r>
            <a:r>
              <a:rPr lang="en-US" sz="1200" dirty="0" err="1"/>
              <a:t>slideset</a:t>
            </a:r>
            <a:r>
              <a:rPr lang="en-US" sz="1200" dirty="0"/>
              <a:t> on “Using administrative data to measure PCV impact in Africa”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36C5E5-92E8-4F89-A4A3-FF1D3F9251B4}"/>
              </a:ext>
            </a:extLst>
          </p:cNvPr>
          <p:cNvSpPr/>
          <p:nvPr/>
        </p:nvSpPr>
        <p:spPr>
          <a:xfrm>
            <a:off x="511728" y="1140903"/>
            <a:ext cx="4974672" cy="457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3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346B-D1F7-40A4-BA95-043F88C4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administrative data (and why should you be careful)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E3E1-BA94-4162-B73E-A0CFBFCE5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Readily available (vital statistics; hospital discharge records), cheap to obtain</a:t>
            </a:r>
          </a:p>
          <a:p>
            <a:r>
              <a:rPr lang="en-US" dirty="0"/>
              <a:t>Often available for entire country or region, allowing subgroup evaluations</a:t>
            </a:r>
          </a:p>
          <a:p>
            <a:r>
              <a:rPr lang="en-US" u="sng" dirty="0"/>
              <a:t>BUT:</a:t>
            </a:r>
            <a:r>
              <a:rPr lang="en-US" dirty="0"/>
              <a:t> data quality is an issue, and need to be careful in adjusting for unrelated trends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3587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1" y="365125"/>
            <a:ext cx="12063369" cy="1325563"/>
          </a:xfrm>
        </p:spPr>
        <p:txBody>
          <a:bodyPr/>
          <a:lstStyle/>
          <a:p>
            <a:r>
              <a:rPr lang="en-US" dirty="0"/>
              <a:t>Analysis of time series to evaluate vaccine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11796</TotalTime>
  <Words>2472</Words>
  <Application>Microsoft Office PowerPoint</Application>
  <PresentationFormat>Widescreen</PresentationFormat>
  <Paragraphs>320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Helvetica</vt:lpstr>
      <vt:lpstr>Lato</vt:lpstr>
      <vt:lpstr>Open Sans</vt:lpstr>
      <vt:lpstr>Times New Roman</vt:lpstr>
      <vt:lpstr>Office Theme</vt:lpstr>
      <vt:lpstr> ISPPPD WS1:  Evaluating Vaccine Impact using Time Series Data</vt:lpstr>
      <vt:lpstr>Acknowledgements</vt:lpstr>
      <vt:lpstr>Conflicts of interest</vt:lpstr>
      <vt:lpstr>Structure of the workshop</vt:lpstr>
      <vt:lpstr>Quantifying the benefits of vaccination</vt:lpstr>
      <vt:lpstr>What do we want to know?</vt:lpstr>
      <vt:lpstr>Using administrative data</vt:lpstr>
      <vt:lpstr>Why use administrative data (and why should you be careful)</vt:lpstr>
      <vt:lpstr>Analysis of time series to evaluate vaccine impact</vt:lpstr>
      <vt:lpstr>The major challenge: Estimating the counterfactual</vt:lpstr>
      <vt:lpstr>Estimating the effect of  a vaccine from a time series</vt:lpstr>
      <vt:lpstr>PowerPoint Presentation</vt:lpstr>
      <vt:lpstr>Major types of analyses</vt:lpstr>
      <vt:lpstr>Some simple models,  extrapolated from pre-vaccine data</vt:lpstr>
      <vt:lpstr>Pre-post analysis</vt:lpstr>
      <vt:lpstr>Controlling for seasonality</vt:lpstr>
      <vt:lpstr>Pre-post analysis+seasonality</vt:lpstr>
      <vt:lpstr>Pre-post analysis+seasonality</vt:lpstr>
      <vt:lpstr>Pre-post analysis+seasonality + linear trend</vt:lpstr>
      <vt:lpstr>Interrupted time series (ITS) models </vt:lpstr>
      <vt:lpstr>PowerPoint Presentation</vt:lpstr>
      <vt:lpstr>Evaluating impact of vaccines from time series</vt:lpstr>
      <vt:lpstr>Key challenge with ITS: Need to specify the time when the change(s) occur and the shape of that change  </vt:lpstr>
      <vt:lpstr>Specifying the time when the change occurred</vt:lpstr>
      <vt:lpstr>ITS with level change</vt:lpstr>
      <vt:lpstr>ITS with slope change and disjointed segments</vt:lpstr>
      <vt:lpstr>ITS with connected segments </vt:lpstr>
      <vt:lpstr>ITS with connected segments and leveling of slope</vt:lpstr>
      <vt:lpstr>Sensitivity to choice of model depends  on the data</vt:lpstr>
      <vt:lpstr>Building uncertainty about ITS change point into the analysis plan using Change Point Analysis</vt:lpstr>
      <vt:lpstr>Think like an experimentalist</vt:lpstr>
      <vt:lpstr>What else could go wrong with analyses?</vt:lpstr>
      <vt:lpstr>Ability to detect a vaccine-associated decline</vt:lpstr>
      <vt:lpstr>Changes in ICD coding practices</vt:lpstr>
      <vt:lpstr>There are a lot of factors aside from vaccination that influence disease or death rates. What do we do about it?</vt:lpstr>
      <vt:lpstr>Use control diseases to detect/adjust for unrelated trends</vt:lpstr>
      <vt:lpstr>Using controls as an adjustment variable</vt:lpstr>
      <vt:lpstr>Using controls as an adjustment variable</vt:lpstr>
      <vt:lpstr>Possible control for pneumonia</vt:lpstr>
      <vt:lpstr>Key Assumptions</vt:lpstr>
      <vt:lpstr>What is a good control for pneumonia?</vt:lpstr>
      <vt:lpstr>What has been used as a control for PCV impact against pneumonia?</vt:lpstr>
      <vt:lpstr>The ideal control: Shares all causal factors, but is not influenced by vaccine</vt:lpstr>
      <vt:lpstr>Letting the data select controls</vt:lpstr>
      <vt:lpstr>What does synthetic controls do?</vt:lpstr>
      <vt:lpstr>What does synthetic controls do?</vt:lpstr>
      <vt:lpstr>Example: Pneumonia in S Africa</vt:lpstr>
      <vt:lpstr>Synthetic Controls: Pros and Cons</vt:lpstr>
      <vt:lpstr>Which analytical method is best?</vt:lpstr>
      <vt:lpstr>PowerPoint Presentation</vt:lpstr>
      <vt:lpstr>What if there is no good control?</vt:lpstr>
      <vt:lpstr>A final word: presenting results in light of uncertainty</vt:lpstr>
      <vt:lpstr>Resources</vt:lpstr>
      <vt:lpstr>References to some of the papers discussed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275</cp:revision>
  <dcterms:created xsi:type="dcterms:W3CDTF">2017-01-16T17:28:53Z</dcterms:created>
  <dcterms:modified xsi:type="dcterms:W3CDTF">2022-06-13T19:25:56Z</dcterms:modified>
</cp:coreProperties>
</file>